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4" r:id="rId8"/>
    <p:sldId id="274" r:id="rId9"/>
    <p:sldId id="266" r:id="rId10"/>
    <p:sldId id="275" r:id="rId11"/>
    <p:sldId id="267" r:id="rId12"/>
    <p:sldId id="268" r:id="rId13"/>
    <p:sldId id="276" r:id="rId14"/>
    <p:sldId id="277" r:id="rId15"/>
    <p:sldId id="270" r:id="rId16"/>
    <p:sldId id="271" r:id="rId17"/>
    <p:sldId id="27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3FB28-C6A9-4FF9-8133-BC46B8ACCA8B}" v="7" dt="2023-07-03T22:16:12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stamp-template-red-165619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Profibus/Profinet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5440" y="3669503"/>
            <a:ext cx="6219547" cy="858837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dirty="0"/>
              <a:t>Team     :    MD LIMON APU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730384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Bottling facilities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AA52EE-C4E3-47A4-B1EC-0B194992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9" b="5598"/>
          <a:stretch/>
        </p:blipFill>
        <p:spPr>
          <a:xfrm>
            <a:off x="1198485" y="2107444"/>
            <a:ext cx="5681709" cy="389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D1AEF-DA51-40C3-A60C-BBAF5512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713" y="1959206"/>
            <a:ext cx="4233136" cy="3396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D11E3-359A-455E-8376-8C9EC42E1BEE}"/>
              </a:ext>
            </a:extLst>
          </p:cNvPr>
          <p:cNvSpPr/>
          <p:nvPr/>
        </p:nvSpPr>
        <p:spPr>
          <a:xfrm>
            <a:off x="6529352" y="6006323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[6]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68697-1998-4BBA-AF86-DF1799DB2E40}"/>
              </a:ext>
            </a:extLst>
          </p:cNvPr>
          <p:cNvSpPr/>
          <p:nvPr/>
        </p:nvSpPr>
        <p:spPr>
          <a:xfrm>
            <a:off x="11054635" y="535591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[7] </a:t>
            </a:r>
          </a:p>
        </p:txBody>
      </p:sp>
    </p:spTree>
    <p:extLst>
      <p:ext uri="{BB962C8B-B14F-4D97-AF65-F5344CB8AC3E}">
        <p14:creationId xmlns:p14="http://schemas.microsoft.com/office/powerpoint/2010/main" val="163274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de-DE" sz="4400" b="1" dirty="0"/>
              <a:t>P</a:t>
            </a:r>
            <a:r>
              <a:rPr lang="en-US" sz="4400" b="1" dirty="0"/>
              <a:t>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sz="2000" b="1" dirty="0"/>
              <a:t>High-Speed Real-Time Communication.</a:t>
            </a:r>
          </a:p>
          <a:p>
            <a:r>
              <a:rPr lang="en-US" sz="2000" b="1" dirty="0"/>
              <a:t>Seamless Ethernet Integration and Interoperability.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Complexity and Higher Setup Costs.</a:t>
            </a:r>
          </a:p>
          <a:p>
            <a:endParaRPr lang="en-US" sz="2000" b="1" dirty="0"/>
          </a:p>
          <a:p>
            <a:r>
              <a:rPr lang="en-US" sz="2000" b="1" dirty="0"/>
              <a:t>Vulnerability to Network Issues.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Robust and Reliable Technology.</a:t>
            </a:r>
          </a:p>
          <a:p>
            <a:r>
              <a:rPr lang="en-US" b="1" dirty="0"/>
              <a:t>Cost-Effective Industrial Automation Solution.</a:t>
            </a:r>
          </a:p>
          <a:p>
            <a:endParaRPr lang="de-DE" b="1" dirty="0"/>
          </a:p>
          <a:p>
            <a:r>
              <a:rPr lang="en-US" b="1" dirty="0"/>
              <a:t>Limited Bandwidth for Data Transmission.</a:t>
            </a:r>
          </a:p>
          <a:p>
            <a:r>
              <a:rPr lang="en-US" b="1" dirty="0"/>
              <a:t>Compatibility Challenges with Modern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7A6F1-49C1-4F81-8DBD-B04EB1430268}"/>
              </a:ext>
            </a:extLst>
          </p:cNvPr>
          <p:cNvCxnSpPr>
            <a:cxnSpLocks/>
          </p:cNvCxnSpPr>
          <p:nvPr/>
        </p:nvCxnSpPr>
        <p:spPr>
          <a:xfrm>
            <a:off x="976544" y="3940356"/>
            <a:ext cx="971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4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8000" contrast="-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841" y="140213"/>
            <a:ext cx="9905998" cy="1478570"/>
          </a:xfrm>
        </p:spPr>
        <p:txBody>
          <a:bodyPr>
            <a:normAutofit/>
          </a:bodyPr>
          <a:lstStyle/>
          <a:p>
            <a:r>
              <a:rPr lang="de-DE" sz="6000" b="1" dirty="0"/>
              <a:t>IMPLEMENTATION(PROFIBUS)</a:t>
            </a:r>
            <a:endParaRPr lang="en-US" sz="60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002802-13B6-4907-AD7A-DD2077571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7438" y="2414886"/>
            <a:ext cx="4650985" cy="73002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E7FFF-23BA-4A93-935E-C07142D0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438" y="3713086"/>
            <a:ext cx="5038402" cy="1959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F45D-31D6-4E96-883D-EF3C2CC5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549" y="2163970"/>
            <a:ext cx="531160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IMPLEMENTATION</a:t>
            </a:r>
            <a:r>
              <a:rPr lang="en-US" sz="6000" b="1" dirty="0"/>
              <a:t>(PROFIBUS)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5DDD-E7CB-4014-A93A-53664D0F9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246" y="2370785"/>
            <a:ext cx="5966977" cy="28729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DBDAD-814F-414C-8BB8-2B96ED538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13" y="3647648"/>
            <a:ext cx="4168062" cy="111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3592E-9DB8-4F0F-8435-2CEB32CAE911}"/>
              </a:ext>
            </a:extLst>
          </p:cNvPr>
          <p:cNvSpPr txBox="1"/>
          <p:nvPr/>
        </p:nvSpPr>
        <p:spPr>
          <a:xfrm>
            <a:off x="8957569" y="3151573"/>
            <a:ext cx="235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RESULTS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350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C3485-15A0-402A-BEC1-7B4B6D86B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8961" y="2309311"/>
            <a:ext cx="6096000" cy="1628775"/>
          </a:xfrm>
        </p:spPr>
      </p:pic>
    </p:spTree>
    <p:extLst>
      <p:ext uri="{BB962C8B-B14F-4D97-AF65-F5344CB8AC3E}">
        <p14:creationId xmlns:p14="http://schemas.microsoft.com/office/powerpoint/2010/main" val="410496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96A66B-AC52-4BBE-8CFD-0234642E5CBC}"/>
              </a:ext>
            </a:extLst>
          </p:cNvPr>
          <p:cNvSpPr txBox="1"/>
          <p:nvPr/>
        </p:nvSpPr>
        <p:spPr>
          <a:xfrm>
            <a:off x="1533525" y="857250"/>
            <a:ext cx="41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SOURCES: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EBE84-626C-435B-A1CE-C9767061445C}"/>
              </a:ext>
            </a:extLst>
          </p:cNvPr>
          <p:cNvSpPr txBox="1"/>
          <p:nvPr/>
        </p:nvSpPr>
        <p:spPr>
          <a:xfrm>
            <a:off x="1771650" y="1743075"/>
            <a:ext cx="9662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 https://realpars.com/difference-between-profibus-and-profinet/</a:t>
            </a:r>
          </a:p>
          <a:p>
            <a:r>
              <a:rPr lang="en-US" dirty="0"/>
              <a:t>[2]  https://www.wago.com/at/io-systeme/feldbuskoppler-profinet-io/p/750-377</a:t>
            </a:r>
          </a:p>
          <a:p>
            <a:r>
              <a:rPr lang="en-US" dirty="0"/>
              <a:t>[3]  https://leunig.de/</a:t>
            </a:r>
          </a:p>
          <a:p>
            <a:r>
              <a:rPr lang="en-US" dirty="0"/>
              <a:t>[4]  https://adfweb.com/home/products/PROFINET_PROFIBUS.asp?language=FIN</a:t>
            </a:r>
          </a:p>
          <a:p>
            <a:r>
              <a:rPr lang="en-US" dirty="0"/>
              <a:t>[5]  https://www.automation-fair.com/2021/08/03/new-profile-for-robot-systems-working-group/</a:t>
            </a:r>
          </a:p>
          <a:p>
            <a:r>
              <a:rPr lang="en-US" dirty="0"/>
              <a:t>[6]  https://profinews.com/2017/07/profinet-switches-for-diagnostics/</a:t>
            </a:r>
          </a:p>
          <a:p>
            <a:r>
              <a:rPr lang="en-US" dirty="0"/>
              <a:t>[7]  https://www.manufacturingchemist.com/news/article_page/Watson-Marlow_introduces_PROFINET_enabled_peristaltic_pumps/198866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1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4071570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803" y="174966"/>
            <a:ext cx="3084891" cy="1478570"/>
          </a:xfrm>
        </p:spPr>
        <p:txBody>
          <a:bodyPr>
            <a:normAutofit/>
          </a:bodyPr>
          <a:lstStyle/>
          <a:p>
            <a:r>
              <a:rPr lang="en-US" sz="6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287" y="2393156"/>
            <a:ext cx="63019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INTRODUCTION.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ROFIBUS.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ROFINET.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A</a:t>
            </a:r>
            <a:r>
              <a:rPr lang="en-US" b="1" dirty="0"/>
              <a:t>PPLICATIONS.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IMPLEMENTATION.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CONCLUTION.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856E-4E32-4ED9-8BF4-9DEEED04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976" y="813005"/>
            <a:ext cx="5530048" cy="667063"/>
          </a:xfrm>
        </p:spPr>
        <p:txBody>
          <a:bodyPr>
            <a:noAutofit/>
          </a:bodyPr>
          <a:lstStyle/>
          <a:p>
            <a:r>
              <a:rPr lang="en-US" sz="4000" b="1" dirty="0"/>
              <a:t>INTRODUCTION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68074F-462A-4B3A-94E3-66F2E7CB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283" y="1842379"/>
            <a:ext cx="3608717" cy="2477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1A333-9384-48AE-89FE-FBDEEFDCF230}"/>
              </a:ext>
            </a:extLst>
          </p:cNvPr>
          <p:cNvSpPr txBox="1"/>
          <p:nvPr/>
        </p:nvSpPr>
        <p:spPr>
          <a:xfrm>
            <a:off x="697152" y="1952791"/>
            <a:ext cx="79605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Industrial Communication technologies.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Real time data exchange, coordination, enhanced productivity.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Profibus : </a:t>
            </a:r>
            <a:r>
              <a:rPr lang="en-GB" sz="2000" b="1" dirty="0"/>
              <a:t>Fieldbus</a:t>
            </a:r>
            <a:r>
              <a:rPr lang="en-DE" sz="2000" b="1" dirty="0"/>
              <a:t> technology for manufacturing automation.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Profinet : Cutting-edge automation based on Ethernet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Reliable, Effic</a:t>
            </a:r>
            <a:r>
              <a:rPr lang="en-GB" sz="2000" b="1" dirty="0"/>
              <a:t>i</a:t>
            </a:r>
            <a:r>
              <a:rPr lang="en-DE" sz="2000" b="1" dirty="0"/>
              <a:t>ent, widely adopted in the industry.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Smart manufacturing with IIOT (Industrial Internet of Things).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E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FF55E-49D1-49A8-AA97-225A91570920}"/>
              </a:ext>
            </a:extLst>
          </p:cNvPr>
          <p:cNvSpPr txBox="1"/>
          <p:nvPr/>
        </p:nvSpPr>
        <p:spPr>
          <a:xfrm>
            <a:off x="11688239" y="431264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170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PROFINET</a:t>
            </a:r>
            <a:endParaRPr lang="en-US" sz="6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1442D6-9F34-4BB8-9B20-9C19F6D0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292" y="1592540"/>
            <a:ext cx="3021960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525087" cy="281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Ethernet-based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communication for industrial Automation.</a:t>
            </a:r>
            <a:endParaRPr lang="en-DE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Easy to integrate devices and systems.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motion control, safety, energy management, and diagnostics.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9C2635-DA55-43CE-8D6F-79F9C734426C}"/>
              </a:ext>
            </a:extLst>
          </p:cNvPr>
          <p:cNvSpPr/>
          <p:nvPr/>
        </p:nvSpPr>
        <p:spPr>
          <a:xfrm>
            <a:off x="10797182" y="5134252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54732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PROFIBUS</a:t>
            </a:r>
            <a:endParaRPr lang="en-US" sz="6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931199" cy="281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Fieldbus communication </a:t>
            </a:r>
            <a:r>
              <a:rPr lang="en-DE" sz="2000" b="1" dirty="0"/>
              <a:t>for Process Automation</a:t>
            </a:r>
            <a:r>
              <a:rPr lang="en-US" sz="20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  <a:endParaRPr lang="en-DE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b="1" dirty="0"/>
              <a:t>Consistent data transmis</a:t>
            </a:r>
            <a:r>
              <a:rPr lang="en-GB" sz="2000" b="1" dirty="0"/>
              <a:t>s</a:t>
            </a:r>
            <a:r>
              <a:rPr lang="en-DE" sz="2000" b="1" dirty="0"/>
              <a:t>ion.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Works for different topologies such as star.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various device types, including sensors, actuators, controllers, and drives.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BAFEC1-613E-4E7B-BF4E-FDDB7E07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06" t="15304" r="25025" b="20276"/>
          <a:stretch/>
        </p:blipFill>
        <p:spPr>
          <a:xfrm>
            <a:off x="8859915" y="1806668"/>
            <a:ext cx="2285151" cy="3244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A4BFEF-CE91-4E65-A531-61C035825AF6}"/>
              </a:ext>
            </a:extLst>
          </p:cNvPr>
          <p:cNvSpPr/>
          <p:nvPr/>
        </p:nvSpPr>
        <p:spPr>
          <a:xfrm>
            <a:off x="10710734" y="4984357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286006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b="1" dirty="0"/>
              <a:t>Controller (PLC) and IO devices.</a:t>
            </a:r>
          </a:p>
          <a:p>
            <a:r>
              <a:rPr lang="en-US" b="1" dirty="0"/>
              <a:t>PROFINET IO for real-time communication.</a:t>
            </a:r>
          </a:p>
          <a:p>
            <a:r>
              <a:rPr lang="en-US" b="1" dirty="0"/>
              <a:t>PROFINET CBA for component-based automation.</a:t>
            </a:r>
          </a:p>
          <a:p>
            <a:r>
              <a:rPr lang="en-US" b="1" dirty="0"/>
              <a:t>Flexible and scalable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Centralized controller (PLC) and decentralized peripherals.</a:t>
            </a:r>
          </a:p>
          <a:p>
            <a:r>
              <a:rPr lang="en-US" b="1" dirty="0"/>
              <a:t>PROFIBUS DP for factory automation.</a:t>
            </a:r>
          </a:p>
          <a:p>
            <a:r>
              <a:rPr lang="en-US" b="1" dirty="0"/>
              <a:t>PROFIBUS PA for process automation.</a:t>
            </a:r>
          </a:p>
          <a:p>
            <a:r>
              <a:rPr lang="en-US" b="1" dirty="0"/>
              <a:t>Controller acts as the master, peripherals as slaves.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29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DATA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56" y="2422007"/>
            <a:ext cx="4713301" cy="365653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b="1" dirty="0"/>
              <a:t> Use Ethernet Technology(High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10 Mbps, 100 Mbps, and 1 Gbps.</a:t>
            </a:r>
            <a:endParaRPr lang="de-DE" sz="2000" b="1" dirty="0"/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 Ethernet II and IEEE 802.3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</a:t>
            </a:r>
            <a:r>
              <a:rPr lang="en-US" sz="1900" b="1" dirty="0"/>
              <a:t>Provide communication with a maximum cycle time of 31.25 µs.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 Based on RS-485(Slow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9.6 Kbps, 12 Mbps, and 45 Mbps.</a:t>
            </a:r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PROFIBUS DP and PROFIBUS PA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1900" b="1" dirty="0"/>
              <a:t> </a:t>
            </a:r>
            <a:r>
              <a:rPr lang="en-US" sz="1900" b="1" dirty="0"/>
              <a:t>Provides error checking and correction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374354" y="1429292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PROFIBUS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40463" y="1429291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PROFINET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671" y="631432"/>
            <a:ext cx="9905998" cy="1478570"/>
          </a:xfrm>
        </p:spPr>
        <p:txBody>
          <a:bodyPr>
            <a:normAutofit/>
          </a:bodyPr>
          <a:lstStyle/>
          <a:p>
            <a:r>
              <a:rPr lang="de-DE" sz="4400" b="1" dirty="0"/>
              <a:t>COMMUNICATION REQUIREMENT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35" y="2180685"/>
            <a:ext cx="9905999" cy="1248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Bandwidth: </a:t>
            </a:r>
          </a:p>
          <a:p>
            <a:pPr marL="0" indent="0">
              <a:buNone/>
            </a:pP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576245-8047-4E3B-98D7-D50F10DDB264}"/>
              </a:ext>
            </a:extLst>
          </p:cNvPr>
          <p:cNvSpPr/>
          <p:nvPr/>
        </p:nvSpPr>
        <p:spPr>
          <a:xfrm>
            <a:off x="2539012" y="3056475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1A1B4-2BEF-4843-9654-F6ABA58EB79F}"/>
              </a:ext>
            </a:extLst>
          </p:cNvPr>
          <p:cNvSpPr txBox="1"/>
          <p:nvPr/>
        </p:nvSpPr>
        <p:spPr>
          <a:xfrm>
            <a:off x="3178206" y="2752078"/>
            <a:ext cx="45542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DP can handle up to 12 Mbit/s.</a:t>
            </a:r>
          </a:p>
          <a:p>
            <a:endParaRPr lang="en-US" b="1" dirty="0"/>
          </a:p>
          <a:p>
            <a:r>
              <a:rPr lang="en-US" sz="2000" b="1" dirty="0"/>
              <a:t>Profinet up to 100 Mbit/s.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42697-FDDE-4BB1-9765-D4AC59E9F862}"/>
              </a:ext>
            </a:extLst>
          </p:cNvPr>
          <p:cNvSpPr txBox="1">
            <a:spLocks/>
          </p:cNvSpPr>
          <p:nvPr/>
        </p:nvSpPr>
        <p:spPr>
          <a:xfrm>
            <a:off x="1141412" y="3740220"/>
            <a:ext cx="9905999" cy="124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Latency:</a:t>
            </a:r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B4257-EDB2-464A-AFFD-4E2EB8F839C2}"/>
              </a:ext>
            </a:extLst>
          </p:cNvPr>
          <p:cNvSpPr/>
          <p:nvPr/>
        </p:nvSpPr>
        <p:spPr>
          <a:xfrm>
            <a:off x="2539012" y="4686693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505D74-FB46-49DB-8B13-AA4865DFE7A6}"/>
              </a:ext>
            </a:extLst>
          </p:cNvPr>
          <p:cNvSpPr txBox="1"/>
          <p:nvPr/>
        </p:nvSpPr>
        <p:spPr>
          <a:xfrm>
            <a:off x="3178206" y="4399173"/>
            <a:ext cx="68269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ranging from microseconds to milliseconds.</a:t>
            </a:r>
          </a:p>
          <a:p>
            <a:endParaRPr lang="en-US" b="1" dirty="0"/>
          </a:p>
          <a:p>
            <a:r>
              <a:rPr lang="en-US" sz="2000" b="1" dirty="0"/>
              <a:t>Profinet  ranging from microseconds to low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05436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82923-9A34-455F-80F5-BF030823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172"/>
          <a:stretch/>
        </p:blipFill>
        <p:spPr>
          <a:xfrm>
            <a:off x="1175623" y="2434439"/>
            <a:ext cx="5992973" cy="3307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428543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Manufacturing and Assembly 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0D842-0CAC-41F6-A507-29AC3C4B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188" y="2206686"/>
            <a:ext cx="3762676" cy="37626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7E61-EA00-4562-8D65-9B8BE9C1B7D0}"/>
              </a:ext>
            </a:extLst>
          </p:cNvPr>
          <p:cNvSpPr/>
          <p:nvPr/>
        </p:nvSpPr>
        <p:spPr>
          <a:xfrm>
            <a:off x="6668138" y="5712731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07E59-C287-4B93-BFBC-C092FC19BCD0}"/>
              </a:ext>
            </a:extLst>
          </p:cNvPr>
          <p:cNvSpPr/>
          <p:nvPr/>
        </p:nvSpPr>
        <p:spPr>
          <a:xfrm>
            <a:off x="10959309" y="591405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2154031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568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Wingdings</vt:lpstr>
      <vt:lpstr>Circuit</vt:lpstr>
      <vt:lpstr>Profibus/Profinet</vt:lpstr>
      <vt:lpstr>AGENDA</vt:lpstr>
      <vt:lpstr>INTRODUCTION </vt:lpstr>
      <vt:lpstr>PROFINET</vt:lpstr>
      <vt:lpstr>PROFIBUS</vt:lpstr>
      <vt:lpstr>Architecture</vt:lpstr>
      <vt:lpstr>DATA LAYERS</vt:lpstr>
      <vt:lpstr>COMMUNICATION REQUIREMENT</vt:lpstr>
      <vt:lpstr>Applications</vt:lpstr>
      <vt:lpstr>Applications</vt:lpstr>
      <vt:lpstr>Pros &amp; cons</vt:lpstr>
      <vt:lpstr>IMPLEMENTATION(PROFIBUS)</vt:lpstr>
      <vt:lpstr>IMPLEMENTATION(PROFIBUS)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2023-06-09T17:27:30Z</dcterms:created>
  <dcterms:modified xsi:type="dcterms:W3CDTF">2023-07-03T22:16:12Z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